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EB Garamond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EBGaramond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BGaramond-italic.fntdata"/><Relationship Id="rId25" Type="http://schemas.openxmlformats.org/officeDocument/2006/relationships/font" Target="fonts/EBGaramond-bold.fntdata"/><Relationship Id="rId27" Type="http://schemas.openxmlformats.org/officeDocument/2006/relationships/font" Target="fonts/EBGaramon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30e7ef13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30e7ef13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ed35713b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6ed35713b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630e7ef13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630e7ef13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630e7ef13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630e7ef13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630e7ef13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630e7ef13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6ed35713b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6ed35713b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ed35713b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6ed35713b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630e7ef13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630e7ef13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 a la estabilidad del N02, el mismo puede transportarse a zonas sin contaminacion y formar ozono.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ed35713b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ed35713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6ed35713b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6ed35713b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ed35713b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ed35713b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N02 reacciona en presencia de aire y luz UV y forma ozono y óxido nítrico. Hay dos ozonos, uno estratosférico (el que nos protege) y otro es el que respiramos (ozono troposférico).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ed35713b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ed35713b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30e7ef1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630e7ef1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Explicar maca: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Hay en total 3 estaciones que miden calidad del aire en CABA, una en estacion cordoba, parque centenario y la boca. Se caracterizan por ser zonas residenciales bla bla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 importante es el flujo vehicular, parque centenario MEDIO y cordoba ALTO, descartamos la boca porque esta muy alejado de los medidores de trafico.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Hablar un poco de como estaba la info y como se hizo para obtenerla.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30e7ef13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30e7ef13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Explicar franco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30e7ef13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30e7ef13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Explicar franco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ed35713b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6ed35713b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Podríamos explicar brevemente qué es cada columna: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-rango de hora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-ubicación : Avenida en la cual fue tomado el dato de tránsito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-cantidad total: Cantidad total de vehículos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-estación: Estación de medición de aire correlacionada con esa avenida.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-fin_de_semana: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-temp, wind speed,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-nox medido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-es_feriado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ef56d541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ef56d541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9350" y="7445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480">
                <a:latin typeface="EB Garamond"/>
                <a:ea typeface="EB Garamond"/>
                <a:cs typeface="EB Garamond"/>
                <a:sym typeface="EB Garamond"/>
              </a:rPr>
              <a:t>Predicción de </a:t>
            </a:r>
            <a:r>
              <a:rPr lang="es" sz="4480">
                <a:latin typeface="EB Garamond"/>
                <a:ea typeface="EB Garamond"/>
                <a:cs typeface="EB Garamond"/>
                <a:sym typeface="EB Garamond"/>
              </a:rPr>
              <a:t>óxidos</a:t>
            </a:r>
            <a:r>
              <a:rPr lang="es" sz="4480">
                <a:latin typeface="EB Garamond"/>
                <a:ea typeface="EB Garamond"/>
                <a:cs typeface="EB Garamond"/>
                <a:sym typeface="EB Garamond"/>
              </a:rPr>
              <a:t> de </a:t>
            </a:r>
            <a:r>
              <a:rPr lang="es" sz="4480">
                <a:latin typeface="EB Garamond"/>
                <a:ea typeface="EB Garamond"/>
                <a:cs typeface="EB Garamond"/>
                <a:sym typeface="EB Garamond"/>
              </a:rPr>
              <a:t>nitrógeno</a:t>
            </a:r>
            <a:r>
              <a:rPr lang="es" sz="4480">
                <a:latin typeface="EB Garamond"/>
                <a:ea typeface="EB Garamond"/>
                <a:cs typeface="EB Garamond"/>
                <a:sym typeface="EB Garamond"/>
              </a:rPr>
              <a:t> (N0x) en </a:t>
            </a:r>
            <a:r>
              <a:rPr lang="es" sz="4480">
                <a:latin typeface="EB Garamond"/>
                <a:ea typeface="EB Garamond"/>
                <a:cs typeface="EB Garamond"/>
                <a:sym typeface="EB Garamond"/>
              </a:rPr>
              <a:t>función</a:t>
            </a:r>
            <a:r>
              <a:rPr lang="es" sz="4480">
                <a:latin typeface="EB Garamond"/>
                <a:ea typeface="EB Garamond"/>
                <a:cs typeface="EB Garamond"/>
                <a:sym typeface="EB Garamond"/>
              </a:rPr>
              <a:t> de</a:t>
            </a:r>
            <a:r>
              <a:rPr lang="es" sz="4480">
                <a:latin typeface="EB Garamond"/>
                <a:ea typeface="EB Garamond"/>
                <a:cs typeface="EB Garamond"/>
                <a:sym typeface="EB Garamond"/>
              </a:rPr>
              <a:t> tráfico</a:t>
            </a:r>
            <a:r>
              <a:rPr lang="es" sz="4480">
                <a:latin typeface="EB Garamond"/>
                <a:ea typeface="EB Garamond"/>
                <a:cs typeface="EB Garamond"/>
                <a:sym typeface="EB Garamond"/>
              </a:rPr>
              <a:t> y variables ambientales</a:t>
            </a:r>
            <a:endParaRPr sz="448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50025" y="30068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Franco Correa Lauri, Macarena Brook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Resultados obtenidos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650" y="1017725"/>
            <a:ext cx="575271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22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Resultados y tendencias: N02 y cantidad de 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vehículos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200" y="795700"/>
            <a:ext cx="6359610" cy="40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325" y="865025"/>
            <a:ext cx="6199350" cy="403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22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Resultados y tendencias: N02 y velocidad del viento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22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Resultados y tendencias: N02 y 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tráfico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 en fines de semana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950" y="1007325"/>
            <a:ext cx="5862775" cy="382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22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Resultados y tendencias: N02 y temperatura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850" y="888075"/>
            <a:ext cx="6982251" cy="413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159300" y="1152475"/>
            <a:ext cx="8984700" cy="3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068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➢"/>
            </a:pPr>
            <a:r>
              <a:rPr lang="es" sz="1227">
                <a:solidFill>
                  <a:schemeClr val="dk1"/>
                </a:solidFill>
              </a:rPr>
              <a:t>Es posible predecir N0x con cierta precisión, se considera que el </a:t>
            </a:r>
            <a:r>
              <a:rPr lang="es" sz="1227">
                <a:solidFill>
                  <a:schemeClr val="dk1"/>
                </a:solidFill>
              </a:rPr>
              <a:t>coeficiente</a:t>
            </a:r>
            <a:r>
              <a:rPr lang="es" sz="1227">
                <a:solidFill>
                  <a:schemeClr val="dk1"/>
                </a:solidFill>
              </a:rPr>
              <a:t> de </a:t>
            </a:r>
            <a:r>
              <a:rPr lang="es" sz="1227">
                <a:solidFill>
                  <a:schemeClr val="dk1"/>
                </a:solidFill>
              </a:rPr>
              <a:t>correlación</a:t>
            </a:r>
            <a:r>
              <a:rPr lang="es" sz="1227">
                <a:solidFill>
                  <a:schemeClr val="dk1"/>
                </a:solidFill>
              </a:rPr>
              <a:t> es alto (</a:t>
            </a:r>
            <a:r>
              <a:rPr lang="es" sz="1119">
                <a:solidFill>
                  <a:schemeClr val="dk1"/>
                </a:solidFill>
              </a:rPr>
              <a:t>r</a:t>
            </a:r>
            <a:r>
              <a:rPr baseline="30000" lang="es" sz="1119">
                <a:solidFill>
                  <a:schemeClr val="dk1"/>
                </a:solidFill>
              </a:rPr>
              <a:t>2</a:t>
            </a:r>
            <a:r>
              <a:rPr lang="es" sz="1119">
                <a:solidFill>
                  <a:schemeClr val="dk1"/>
                </a:solidFill>
              </a:rPr>
              <a:t>&gt;0.7</a:t>
            </a:r>
            <a:r>
              <a:rPr lang="es" sz="1227">
                <a:solidFill>
                  <a:schemeClr val="dk1"/>
                </a:solidFill>
              </a:rPr>
              <a:t>) por lo cual hay una relación cuantificable entre el tránsito, el clima y la concentración de N0x.</a:t>
            </a:r>
            <a:endParaRPr sz="1227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27">
              <a:solidFill>
                <a:schemeClr val="dk1"/>
              </a:solidFill>
            </a:endParaRPr>
          </a:p>
          <a:p>
            <a:pPr indent="-30068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➢"/>
            </a:pPr>
            <a:r>
              <a:rPr lang="es" sz="1227">
                <a:solidFill>
                  <a:schemeClr val="dk1"/>
                </a:solidFill>
              </a:rPr>
              <a:t>El tránsito vehicular es un </a:t>
            </a:r>
            <a:r>
              <a:rPr b="1" lang="es" sz="1227">
                <a:solidFill>
                  <a:schemeClr val="dk1"/>
                </a:solidFill>
              </a:rPr>
              <a:t>predictor director</a:t>
            </a:r>
            <a:r>
              <a:rPr lang="es" sz="1227">
                <a:solidFill>
                  <a:schemeClr val="dk1"/>
                </a:solidFill>
              </a:rPr>
              <a:t> de emisiones. Ya que es una de las principales fuentes de N0x en la ciudad, y presenta una </a:t>
            </a:r>
            <a:r>
              <a:rPr lang="es" sz="1227">
                <a:solidFill>
                  <a:schemeClr val="dk1"/>
                </a:solidFill>
              </a:rPr>
              <a:t>relación</a:t>
            </a:r>
            <a:r>
              <a:rPr lang="es" sz="1227">
                <a:solidFill>
                  <a:schemeClr val="dk1"/>
                </a:solidFill>
              </a:rPr>
              <a:t> directa entre la cantidad de </a:t>
            </a:r>
            <a:r>
              <a:rPr lang="es" sz="1227">
                <a:solidFill>
                  <a:schemeClr val="dk1"/>
                </a:solidFill>
              </a:rPr>
              <a:t>vehículos</a:t>
            </a:r>
            <a:r>
              <a:rPr lang="es" sz="1227">
                <a:solidFill>
                  <a:schemeClr val="dk1"/>
                </a:solidFill>
              </a:rPr>
              <a:t> y los niveles de N0x.</a:t>
            </a:r>
            <a:br>
              <a:rPr lang="es" sz="1227">
                <a:solidFill>
                  <a:schemeClr val="dk1"/>
                </a:solidFill>
              </a:rPr>
            </a:br>
            <a:endParaRPr sz="1227">
              <a:solidFill>
                <a:schemeClr val="dk1"/>
              </a:solidFill>
            </a:endParaRPr>
          </a:p>
          <a:p>
            <a:pPr indent="-3006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➢"/>
            </a:pPr>
            <a:r>
              <a:rPr lang="es" sz="1227">
                <a:solidFill>
                  <a:schemeClr val="dk1"/>
                </a:solidFill>
              </a:rPr>
              <a:t>Variables como </a:t>
            </a:r>
            <a:r>
              <a:rPr b="1" lang="es" sz="1227">
                <a:solidFill>
                  <a:schemeClr val="dk1"/>
                </a:solidFill>
              </a:rPr>
              <a:t>temperatura y viento</a:t>
            </a:r>
            <a:r>
              <a:rPr lang="es" sz="1227">
                <a:solidFill>
                  <a:schemeClr val="dk1"/>
                </a:solidFill>
              </a:rPr>
              <a:t> influyen en la </a:t>
            </a:r>
            <a:r>
              <a:rPr b="1" lang="es" sz="1227">
                <a:solidFill>
                  <a:schemeClr val="dk1"/>
                </a:solidFill>
              </a:rPr>
              <a:t>dispersión y acumulación</a:t>
            </a:r>
            <a:r>
              <a:rPr lang="es" sz="1227">
                <a:solidFill>
                  <a:schemeClr val="dk1"/>
                </a:solidFill>
              </a:rPr>
              <a:t> de contaminantes:</a:t>
            </a:r>
            <a:br>
              <a:rPr lang="es" sz="1227">
                <a:solidFill>
                  <a:schemeClr val="dk1"/>
                </a:solidFill>
              </a:rPr>
            </a:br>
            <a:endParaRPr sz="1227">
              <a:solidFill>
                <a:schemeClr val="dk1"/>
              </a:solidFill>
            </a:endParaRPr>
          </a:p>
          <a:p>
            <a:pPr indent="-30068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s" sz="1227">
                <a:solidFill>
                  <a:schemeClr val="dk1"/>
                </a:solidFill>
              </a:rPr>
              <a:t>Temperaturas altas : Se consume </a:t>
            </a:r>
            <a:r>
              <a:rPr lang="es" sz="1227">
                <a:solidFill>
                  <a:schemeClr val="dk1"/>
                </a:solidFill>
              </a:rPr>
              <a:t>más</a:t>
            </a:r>
            <a:r>
              <a:rPr lang="es" sz="1227">
                <a:solidFill>
                  <a:schemeClr val="dk1"/>
                </a:solidFill>
              </a:rPr>
              <a:t> </a:t>
            </a:r>
            <a:r>
              <a:rPr lang="es" sz="1227">
                <a:solidFill>
                  <a:schemeClr val="dk1"/>
                </a:solidFill>
              </a:rPr>
              <a:t>fácilmente</a:t>
            </a:r>
            <a:r>
              <a:rPr lang="es" sz="1227">
                <a:solidFill>
                  <a:schemeClr val="dk1"/>
                </a:solidFill>
              </a:rPr>
              <a:t> el N0x.</a:t>
            </a:r>
            <a:endParaRPr sz="1227">
              <a:solidFill>
                <a:schemeClr val="dk1"/>
              </a:solidFill>
            </a:endParaRPr>
          </a:p>
          <a:p>
            <a:pPr indent="-30068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s" sz="1227">
                <a:solidFill>
                  <a:schemeClr val="dk1"/>
                </a:solidFill>
              </a:rPr>
              <a:t>Bajas temperaturas: Se consume en menor cantidad debido a la menor </a:t>
            </a:r>
            <a:r>
              <a:rPr lang="es" sz="1227">
                <a:solidFill>
                  <a:schemeClr val="dk1"/>
                </a:solidFill>
              </a:rPr>
              <a:t>radiación</a:t>
            </a:r>
            <a:r>
              <a:rPr lang="es" sz="1227">
                <a:solidFill>
                  <a:schemeClr val="dk1"/>
                </a:solidFill>
              </a:rPr>
              <a:t> presente.</a:t>
            </a:r>
            <a:endParaRPr sz="1227">
              <a:solidFill>
                <a:schemeClr val="dk1"/>
              </a:solidFill>
            </a:endParaRPr>
          </a:p>
          <a:p>
            <a:pPr indent="-30068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s" sz="1227">
                <a:solidFill>
                  <a:schemeClr val="dk1"/>
                </a:solidFill>
              </a:rPr>
              <a:t>Vientos: Dispersan el gas disminuyendo su </a:t>
            </a:r>
            <a:r>
              <a:rPr lang="es" sz="1227">
                <a:solidFill>
                  <a:schemeClr val="dk1"/>
                </a:solidFill>
              </a:rPr>
              <a:t>concentración</a:t>
            </a:r>
            <a:r>
              <a:rPr lang="es" sz="1227">
                <a:solidFill>
                  <a:schemeClr val="dk1"/>
                </a:solidFill>
              </a:rPr>
              <a:t> en las zonas de </a:t>
            </a:r>
            <a:r>
              <a:rPr lang="es" sz="1227">
                <a:solidFill>
                  <a:schemeClr val="dk1"/>
                </a:solidFill>
              </a:rPr>
              <a:t>emisión</a:t>
            </a:r>
            <a:r>
              <a:rPr lang="es" sz="1227">
                <a:solidFill>
                  <a:schemeClr val="dk1"/>
                </a:solidFill>
              </a:rPr>
              <a:t>.</a:t>
            </a:r>
            <a:endParaRPr sz="1227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27">
              <a:solidFill>
                <a:schemeClr val="dk1"/>
              </a:solidFill>
            </a:endParaRPr>
          </a:p>
          <a:p>
            <a:pPr indent="-30068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➢"/>
            </a:pPr>
            <a:r>
              <a:rPr lang="es" sz="1227">
                <a:solidFill>
                  <a:schemeClr val="dk1"/>
                </a:solidFill>
              </a:rPr>
              <a:t>Se podría utilizar el modelo para estimar concentraciones de N0x en avenidas de características similares, sabiendo los datos de tránsito, en especial para zonas que no tienen medidores.</a:t>
            </a:r>
            <a:endParaRPr sz="99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7"/>
          <p:cNvSpPr txBox="1"/>
          <p:nvPr>
            <p:ph type="title"/>
          </p:nvPr>
        </p:nvSpPr>
        <p:spPr>
          <a:xfrm>
            <a:off x="159300" y="51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Conclusiones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800"/>
              <a:t>Gracias !!! :) !!!</a:t>
            </a:r>
            <a:endParaRPr b="1"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Como se 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podría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 continuar ?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311700" y="1300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Para una mejor 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predicción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 se 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deberá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 utilizar 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información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 de 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más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 medidores y que aumente la 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cercanía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 entre los datos de 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tráfico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Se 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podría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 aplicar este trabajo 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también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 a otros gases como: C0</a:t>
            </a:r>
            <a:r>
              <a:rPr lang="es" sz="1400">
                <a:latin typeface="EB Garamond"/>
                <a:ea typeface="EB Garamond"/>
                <a:cs typeface="EB Garamond"/>
                <a:sym typeface="EB Garamond"/>
              </a:rPr>
              <a:t>2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, S0</a:t>
            </a:r>
            <a:r>
              <a:rPr lang="es" sz="1400">
                <a:latin typeface="EB Garamond"/>
                <a:ea typeface="EB Garamond"/>
                <a:cs typeface="EB Garamond"/>
                <a:sym typeface="EB Garamond"/>
              </a:rPr>
              <a:t>2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 y material particulado.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Otro posible estudio es el tipo de motores utilizado en CABA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Estacionalidad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Comparación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 de N0x para zonas residenciales que 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estén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 en zonas menos transitadas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Extra</a:t>
            </a:r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425" y="1070850"/>
            <a:ext cx="6679126" cy="34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22025"/>
            <a:ext cx="85206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57725"/>
              <a:buFont typeface="Arial"/>
              <a:buNone/>
            </a:pPr>
            <a:r>
              <a:rPr lang="es" sz="1905">
                <a:solidFill>
                  <a:srgbClr val="1F1F1F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¿Es posible predecir la concentración de óxidos de nitrógeno (N0x) utilizando datos de tránsito vehicular y variables meteorológicas como temperatura, viento y presión?</a:t>
            </a:r>
            <a:endParaRPr sz="1905">
              <a:solidFill>
                <a:srgbClr val="1F1F1F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3" y="2439175"/>
            <a:ext cx="4454526" cy="25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150" y="3624475"/>
            <a:ext cx="3343975" cy="14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6775" y="1017625"/>
            <a:ext cx="4630801" cy="260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9612" y="1047237"/>
            <a:ext cx="1362331" cy="13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244525" y="445025"/>
            <a:ext cx="876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¿Qué es son los gases N0x ? - Gases de efecto invernadero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26" y="1260100"/>
            <a:ext cx="5084250" cy="308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5814" y="1017725"/>
            <a:ext cx="3373874" cy="69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9537" y="3406025"/>
            <a:ext cx="348645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5837" y="1998063"/>
            <a:ext cx="3542975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186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Ubicación de las estaciones y de los medidores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113" y="758700"/>
            <a:ext cx="7301763" cy="4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8150" y="1582100"/>
            <a:ext cx="3922400" cy="28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type="title"/>
          </p:nvPr>
        </p:nvSpPr>
        <p:spPr>
          <a:xfrm>
            <a:off x="200675" y="28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Fuente de datos de calidad de aire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6" name="Google Shape;86;p17" title="Captura de pantalla 2025-07-12 1216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375" y="1509200"/>
            <a:ext cx="4995474" cy="284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200675" y="28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Fuente de datos de tránsito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362" y="919050"/>
            <a:ext cx="6315275" cy="38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200675" y="28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Fuente de datos 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climáticos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450" y="857400"/>
            <a:ext cx="7363725" cy="393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Dataset utilizado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Utilizamos un DF de 4461 filas y 13 columnas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10450"/>
            <a:ext cx="9144000" cy="15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Metodología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: 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Random Forest-Hiperparametros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3680250" y="1226750"/>
            <a:ext cx="4256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rgbClr val="001D35"/>
                </a:solidFill>
                <a:highlight>
                  <a:srgbClr val="E5EDFF"/>
                </a:highlight>
                <a:latin typeface="Courier New"/>
                <a:ea typeface="Courier New"/>
                <a:cs typeface="Courier New"/>
                <a:sym typeface="Courier New"/>
              </a:rPr>
              <a:t>n estimators</a:t>
            </a:r>
            <a:r>
              <a:rPr b="1" lang="es" sz="1350">
                <a:solidFill>
                  <a:srgbClr val="001D35"/>
                </a:solidFill>
                <a:highlight>
                  <a:srgbClr val="E5EDFF"/>
                </a:highlight>
                <a:latin typeface="Courier New"/>
                <a:ea typeface="Courier New"/>
                <a:cs typeface="Courier New"/>
                <a:sym typeface="Courier New"/>
              </a:rPr>
              <a:t> = 300 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3680250" y="1670875"/>
            <a:ext cx="4256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5EDFF"/>
                </a:highlight>
                <a:latin typeface="Courier New"/>
                <a:ea typeface="Courier New"/>
                <a:cs typeface="Courier New"/>
                <a:sym typeface="Courier New"/>
              </a:rPr>
              <a:t>k folds = 5 </a:t>
            </a:r>
            <a:endParaRPr b="1" sz="1350">
              <a:solidFill>
                <a:schemeClr val="dk1"/>
              </a:solidFill>
              <a:highlight>
                <a:srgbClr val="E5ED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800" y="1372975"/>
            <a:ext cx="136207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50" y="2415200"/>
            <a:ext cx="775335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